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61" r:id="rId5"/>
    <p:sldId id="262" r:id="rId6"/>
    <p:sldId id="263" r:id="rId7"/>
    <p:sldId id="264"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9" d="100"/>
          <a:sy n="49" d="100"/>
        </p:scale>
        <p:origin x="-990" y="3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0"/>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910" y="0"/>
                <a:ext cx="2514600" cy="6858000"/>
                <a:chOff x="0" y="0"/>
                <a:chExt cx="2514600"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2"/>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smtClean="0"/>
            </a:lvl1pPr>
          </a:lstStyle>
          <a:p>
            <a:pPr>
              <a:defRPr/>
            </a:pPr>
            <a:fld id="{40C992D4-9281-441A-89DA-2C378691D681}" type="datetimeFigureOut">
              <a:rPr lang="en-US"/>
              <a:pPr>
                <a:defRPr/>
              </a:pPr>
              <a:t>2/8/2012</a:t>
            </a:fld>
            <a:endParaRPr lang="en-US"/>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US"/>
          </a:p>
        </p:txBody>
      </p:sp>
      <p:sp>
        <p:nvSpPr>
          <p:cNvPr id="49" name="Slide Number Placeholder 5"/>
          <p:cNvSpPr>
            <a:spLocks noGrp="1"/>
          </p:cNvSpPr>
          <p:nvPr>
            <p:ph type="sldNum" sz="quarter" idx="12"/>
          </p:nvPr>
        </p:nvSpPr>
        <p:spPr>
          <a:xfrm>
            <a:off x="4649788" y="5719763"/>
            <a:ext cx="642937" cy="365125"/>
          </a:xfrm>
        </p:spPr>
        <p:txBody>
          <a:bodyPr/>
          <a:lstStyle>
            <a:lvl1pPr>
              <a:defRPr smtClean="0">
                <a:solidFill>
                  <a:schemeClr val="accent1"/>
                </a:solidFill>
              </a:defRPr>
            </a:lvl1pPr>
          </a:lstStyle>
          <a:p>
            <a:pPr>
              <a:defRPr/>
            </a:pPr>
            <a:fld id="{B85B7706-1C66-4D93-981D-CAE5B544A9BA}" type="slidenum">
              <a:rPr lang="en-US"/>
              <a:pPr>
                <a:defRPr/>
              </a:pPr>
              <a:t>‹#›</a:t>
            </a:fld>
            <a:endParaRPr lang="en-US"/>
          </a:p>
        </p:txBody>
      </p:sp>
    </p:spTree>
    <p:extLst>
      <p:ext uri="{BB962C8B-B14F-4D97-AF65-F5344CB8AC3E}">
        <p14:creationId xmlns:p14="http://schemas.microsoft.com/office/powerpoint/2010/main" val="760265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45EDBA0-43E1-4D2A-8AE5-761BB89AA82C}" type="datetimeFigureOut">
              <a:rPr lang="en-US"/>
              <a:pPr>
                <a:defRPr/>
              </a:pPr>
              <a:t>2/8/2012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5D483F-4332-43F1-A209-6168384DC377}" type="slidenum">
              <a:rPr lang="en-US"/>
              <a:pPr>
                <a:defRPr/>
              </a:pPr>
              <a:t>‹#›</a:t>
            </a:fld>
            <a:endParaRPr lang="en-US"/>
          </a:p>
        </p:txBody>
      </p:sp>
    </p:spTree>
    <p:extLst>
      <p:ext uri="{BB962C8B-B14F-4D97-AF65-F5344CB8AC3E}">
        <p14:creationId xmlns:p14="http://schemas.microsoft.com/office/powerpoint/2010/main" val="2268837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F01D24A-7844-42E7-A836-7942F230C796}" type="datetimeFigureOut">
              <a:rPr lang="en-US"/>
              <a:pPr>
                <a:defRPr/>
              </a:pPr>
              <a:t>2/8/2012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9EE1F6-602E-43A0-88DC-711B6E1AE418}" type="slidenum">
              <a:rPr lang="en-US"/>
              <a:pPr>
                <a:defRPr/>
              </a:pPr>
              <a:t>‹#›</a:t>
            </a:fld>
            <a:endParaRPr lang="en-US"/>
          </a:p>
        </p:txBody>
      </p:sp>
    </p:spTree>
    <p:extLst>
      <p:ext uri="{BB962C8B-B14F-4D97-AF65-F5344CB8AC3E}">
        <p14:creationId xmlns:p14="http://schemas.microsoft.com/office/powerpoint/2010/main" val="1222606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50DF63D-A0A6-4329-9166-8458E9BDA32F}" type="datetimeFigureOut">
              <a:rPr lang="en-US"/>
              <a:pPr>
                <a:defRPr/>
              </a:pPr>
              <a:t>2/8/2012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104959-8649-41EF-9E77-40240C1DDF92}" type="slidenum">
              <a:rPr lang="en-US"/>
              <a:pPr>
                <a:defRPr/>
              </a:pPr>
              <a:t>‹#›</a:t>
            </a:fld>
            <a:endParaRPr lang="en-US"/>
          </a:p>
        </p:txBody>
      </p:sp>
    </p:spTree>
    <p:extLst>
      <p:ext uri="{BB962C8B-B14F-4D97-AF65-F5344CB8AC3E}">
        <p14:creationId xmlns:p14="http://schemas.microsoft.com/office/powerpoint/2010/main" val="3928383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5573444-3579-47E8-89B2-D2860858C51D}" type="datetimeFigureOut">
              <a:rPr lang="en-US"/>
              <a:pPr>
                <a:defRPr/>
              </a:pPr>
              <a:t>2/8/2012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A05967-1EB5-4953-8AA5-FF6379875853}" type="slidenum">
              <a:rPr lang="en-US"/>
              <a:pPr>
                <a:defRPr/>
              </a:pPr>
              <a:t>‹#›</a:t>
            </a:fld>
            <a:endParaRPr lang="en-US"/>
          </a:p>
        </p:txBody>
      </p:sp>
    </p:spTree>
    <p:extLst>
      <p:ext uri="{BB962C8B-B14F-4D97-AF65-F5344CB8AC3E}">
        <p14:creationId xmlns:p14="http://schemas.microsoft.com/office/powerpoint/2010/main" val="1993234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176794B5-2362-4956-8427-410D38C2CC40}" type="datetimeFigureOut">
              <a:rPr lang="en-US"/>
              <a:pPr>
                <a:defRPr/>
              </a:pPr>
              <a:t>2/8/2012</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F159497D-B0DD-4BDC-B34D-3B0CBECABB7E}" type="slidenum">
              <a:rPr lang="en-US"/>
              <a:pPr>
                <a:defRPr/>
              </a:pPr>
              <a:t>‹#›</a:t>
            </a:fld>
            <a:endParaRPr lang="en-US"/>
          </a:p>
        </p:txBody>
      </p:sp>
    </p:spTree>
    <p:extLst>
      <p:ext uri="{BB962C8B-B14F-4D97-AF65-F5344CB8AC3E}">
        <p14:creationId xmlns:p14="http://schemas.microsoft.com/office/powerpoint/2010/main" val="996721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F60A803E-028B-4AD7-B257-CE4EE0D7F77D}" type="datetimeFigureOut">
              <a:rPr lang="en-US"/>
              <a:pPr>
                <a:defRPr/>
              </a:pPr>
              <a:t>2/8/2012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DB7C36F-57D5-4077-A168-7521EC74A7BC}" type="slidenum">
              <a:rPr lang="en-US"/>
              <a:pPr>
                <a:defRPr/>
              </a:pPr>
              <a:t>‹#›</a:t>
            </a:fld>
            <a:endParaRPr lang="en-US"/>
          </a:p>
        </p:txBody>
      </p:sp>
    </p:spTree>
    <p:extLst>
      <p:ext uri="{BB962C8B-B14F-4D97-AF65-F5344CB8AC3E}">
        <p14:creationId xmlns:p14="http://schemas.microsoft.com/office/powerpoint/2010/main" val="1902505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56F781D-9D87-47A5-9DE4-4CC5A8E1EB8B}" type="datetimeFigureOut">
              <a:rPr lang="en-US"/>
              <a:pPr>
                <a:defRPr/>
              </a:pPr>
              <a:t>2/8/2012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EA99785-243B-446A-AE20-095C19714FA2}" type="slidenum">
              <a:rPr lang="en-US"/>
              <a:pPr>
                <a:defRPr/>
              </a:pPr>
              <a:t>‹#›</a:t>
            </a:fld>
            <a:endParaRPr lang="en-US"/>
          </a:p>
        </p:txBody>
      </p:sp>
    </p:spTree>
    <p:extLst>
      <p:ext uri="{BB962C8B-B14F-4D97-AF65-F5344CB8AC3E}">
        <p14:creationId xmlns:p14="http://schemas.microsoft.com/office/powerpoint/2010/main" val="1611652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5B414B2-4F22-4C50-AEDA-7439B6D4BDB6}" type="datetimeFigureOut">
              <a:rPr lang="en-US"/>
              <a:pPr>
                <a:defRPr/>
              </a:pPr>
              <a:t>2/8/2012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2BC59D3-C0A5-4469-A80A-885E5777918F}" type="slidenum">
              <a:rPr lang="en-US"/>
              <a:pPr>
                <a:defRPr/>
              </a:pPr>
              <a:t>‹#›</a:t>
            </a:fld>
            <a:endParaRPr lang="en-US"/>
          </a:p>
        </p:txBody>
      </p:sp>
    </p:spTree>
    <p:extLst>
      <p:ext uri="{BB962C8B-B14F-4D97-AF65-F5344CB8AC3E}">
        <p14:creationId xmlns:p14="http://schemas.microsoft.com/office/powerpoint/2010/main" val="169323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3BFC1E14-8BFA-43EB-8165-8A0EB79AF438}" type="datetimeFigureOut">
              <a:rPr lang="en-US"/>
              <a:pPr>
                <a:defRPr/>
              </a:pPr>
              <a:t>2/8/2012</a:t>
            </a:fld>
            <a:endParaRPr lang="en-US"/>
          </a:p>
        </p:txBody>
      </p:sp>
      <p:sp>
        <p:nvSpPr>
          <p:cNvPr id="49" name="Slide Number Placeholder 6"/>
          <p:cNvSpPr>
            <a:spLocks noGrp="1"/>
          </p:cNvSpPr>
          <p:nvPr>
            <p:ph type="sldNum" sz="quarter" idx="11"/>
          </p:nvPr>
        </p:nvSpPr>
        <p:spPr/>
        <p:txBody>
          <a:bodyPr/>
          <a:lstStyle>
            <a:lvl1pPr>
              <a:defRPr/>
            </a:lvl1pPr>
          </a:lstStyle>
          <a:p>
            <a:pPr>
              <a:defRPr/>
            </a:pPr>
            <a:fld id="{D91774A0-4E17-4516-AD3F-B509A7C252D0}" type="slidenum">
              <a:rPr lang="en-US"/>
              <a:pPr>
                <a:defRPr/>
              </a:pPr>
              <a:t>‹#›</a:t>
            </a:fld>
            <a:endParaRPr lang="en-US"/>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US"/>
          </a:p>
        </p:txBody>
      </p:sp>
    </p:spTree>
    <p:extLst>
      <p:ext uri="{BB962C8B-B14F-4D97-AF65-F5344CB8AC3E}">
        <p14:creationId xmlns:p14="http://schemas.microsoft.com/office/powerpoint/2010/main" val="2245573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B09336E1-C13D-40EB-A0AE-5171B5278A70}" type="datetimeFigureOut">
              <a:rPr lang="en-US"/>
              <a:pPr>
                <a:defRPr/>
              </a:pPr>
              <a:t>2/8/2012</a:t>
            </a:fld>
            <a:endParaRPr lang="en-US"/>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US"/>
          </a:p>
        </p:txBody>
      </p:sp>
      <p:sp>
        <p:nvSpPr>
          <p:cNvPr id="50" name="Slide Number Placeholder 6"/>
          <p:cNvSpPr>
            <a:spLocks noGrp="1"/>
          </p:cNvSpPr>
          <p:nvPr>
            <p:ph type="sldNum" sz="quarter" idx="12"/>
          </p:nvPr>
        </p:nvSpPr>
        <p:spPr/>
        <p:txBody>
          <a:bodyPr/>
          <a:lstStyle>
            <a:lvl1pPr>
              <a:defRPr/>
            </a:lvl1pPr>
          </a:lstStyle>
          <a:p>
            <a:pPr>
              <a:defRPr/>
            </a:pPr>
            <a:fld id="{BBDC3CA7-7917-4EC4-8E9D-11931853102B}" type="slidenum">
              <a:rPr lang="en-US"/>
              <a:pPr>
                <a:defRPr/>
              </a:pPr>
              <a:t>‹#›</a:t>
            </a:fld>
            <a:endParaRPr lang="en-US"/>
          </a:p>
        </p:txBody>
      </p:sp>
    </p:spTree>
    <p:extLst>
      <p:ext uri="{BB962C8B-B14F-4D97-AF65-F5344CB8AC3E}">
        <p14:creationId xmlns:p14="http://schemas.microsoft.com/office/powerpoint/2010/main" val="3116149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EFEFE"/>
                </a:solidFill>
                <a:latin typeface="+mn-lt"/>
                <a:cs typeface="+mn-cs"/>
              </a:defRPr>
            </a:lvl1pPr>
          </a:lstStyle>
          <a:p>
            <a:pPr>
              <a:defRPr/>
            </a:pPr>
            <a:fld id="{E9D3CD1C-A8FD-4DDA-A566-143BBBD1F613}" type="datetimeFigureOut">
              <a:rPr lang="en-US"/>
              <a:pPr>
                <a:defRPr/>
              </a:pPr>
              <a:t>2/8/2012</a:t>
            </a:fld>
            <a:endParaRPr lang="en-US"/>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smtClean="0">
                <a:solidFill>
                  <a:srgbClr val="FEFEFE"/>
                </a:solidFill>
                <a:latin typeface="+mn-lt"/>
                <a:cs typeface="+mn-cs"/>
              </a:defRPr>
            </a:lvl1pPr>
          </a:lstStyle>
          <a:p>
            <a:pPr>
              <a:defRPr/>
            </a:pPr>
            <a:fld id="{ABD89C9D-0BF9-4198-B029-F2EC47258E4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7" r:id="rId2"/>
    <p:sldLayoutId id="2147483688" r:id="rId3"/>
    <p:sldLayoutId id="2147483689" r:id="rId4"/>
    <p:sldLayoutId id="2147483690" r:id="rId5"/>
    <p:sldLayoutId id="2147483691" r:id="rId6"/>
    <p:sldLayoutId id="2147483692" r:id="rId7"/>
    <p:sldLayoutId id="2147483696" r:id="rId8"/>
    <p:sldLayoutId id="2147483697" r:id="rId9"/>
    <p:sldLayoutId id="2147483693" r:id="rId10"/>
    <p:sldLayoutId id="2147483694" r:id="rId11"/>
  </p:sldLayoutIdLst>
  <p:txStyles>
    <p:titleStyle>
      <a:lvl1pPr algn="l" rtl="0" fontAlgn="base">
        <a:spcBef>
          <a:spcPct val="0"/>
        </a:spcBef>
        <a:spcAft>
          <a:spcPct val="0"/>
        </a:spcAft>
        <a:defRPr sz="4000" kern="1200">
          <a:solidFill>
            <a:schemeClr val="accent1"/>
          </a:solidFill>
          <a:latin typeface="+mj-lt"/>
          <a:ea typeface="+mj-ea"/>
          <a:cs typeface="+mj-cs"/>
        </a:defRPr>
      </a:lvl1pPr>
      <a:lvl2pPr algn="l" rtl="0" fontAlgn="base">
        <a:spcBef>
          <a:spcPct val="0"/>
        </a:spcBef>
        <a:spcAft>
          <a:spcPct val="0"/>
        </a:spcAft>
        <a:defRPr sz="4000">
          <a:solidFill>
            <a:schemeClr val="accent1"/>
          </a:solidFill>
          <a:latin typeface="Century Gothic" pitchFamily="34" charset="0"/>
        </a:defRPr>
      </a:lvl2pPr>
      <a:lvl3pPr algn="l" rtl="0" fontAlgn="base">
        <a:spcBef>
          <a:spcPct val="0"/>
        </a:spcBef>
        <a:spcAft>
          <a:spcPct val="0"/>
        </a:spcAft>
        <a:defRPr sz="4000">
          <a:solidFill>
            <a:schemeClr val="accent1"/>
          </a:solidFill>
          <a:latin typeface="Century Gothic" pitchFamily="34" charset="0"/>
        </a:defRPr>
      </a:lvl3pPr>
      <a:lvl4pPr algn="l" rtl="0" fontAlgn="base">
        <a:spcBef>
          <a:spcPct val="0"/>
        </a:spcBef>
        <a:spcAft>
          <a:spcPct val="0"/>
        </a:spcAft>
        <a:defRPr sz="4000">
          <a:solidFill>
            <a:schemeClr val="accent1"/>
          </a:solidFill>
          <a:latin typeface="Century Gothic" pitchFamily="34" charset="0"/>
        </a:defRPr>
      </a:lvl4pPr>
      <a:lvl5pPr algn="l" rtl="0" fontAlgn="base">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fontAlgn="base">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fontAlgn="base">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fontAlgn="base">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fontAlgn="base">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fontAlgn="base">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wM1DgihKHVI" TargetMode="External"/><Relationship Id="rId2" Type="http://schemas.openxmlformats.org/officeDocument/2006/relationships/hyperlink" Target="http://www.youtube.com/watch?v=ATuBscFxi9U"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925" y="2708275"/>
            <a:ext cx="3313113" cy="1701800"/>
          </a:xfrm>
        </p:spPr>
        <p:txBody>
          <a:bodyPr rtlCol="0">
            <a:normAutofit fontScale="90000"/>
          </a:bodyPr>
          <a:lstStyle/>
          <a:p>
            <a:pPr fontAlgn="auto">
              <a:spcAft>
                <a:spcPts val="0"/>
              </a:spcAft>
              <a:defRPr/>
            </a:pPr>
            <a:r>
              <a:rPr lang="en-US" dirty="0" smtClean="0"/>
              <a:t>Introduction to Literature:</a:t>
            </a:r>
            <a:br>
              <a:rPr lang="en-US" dirty="0" smtClean="0"/>
            </a:br>
            <a:r>
              <a:rPr lang="en-US" dirty="0" smtClean="0"/>
              <a:t>“The Ant &amp; the Grasshopper”</a:t>
            </a:r>
            <a:endParaRPr lang="en-US" dirty="0"/>
          </a:p>
        </p:txBody>
      </p:sp>
      <p:sp>
        <p:nvSpPr>
          <p:cNvPr id="5123" name="Subtitle 2"/>
          <p:cNvSpPr>
            <a:spLocks noGrp="1"/>
          </p:cNvSpPr>
          <p:nvPr>
            <p:ph type="subTitle" idx="1"/>
          </p:nvPr>
        </p:nvSpPr>
        <p:spPr>
          <a:xfrm>
            <a:off x="4733925" y="4421188"/>
            <a:ext cx="3309938" cy="1260475"/>
          </a:xfrm>
        </p:spPr>
        <p:txBody>
          <a:bodyPr/>
          <a:lstStyle/>
          <a:p>
            <a:r>
              <a:rPr lang="en-US" smtClean="0"/>
              <a:t>Prof. Everson</a:t>
            </a:r>
          </a:p>
          <a:p>
            <a:r>
              <a:rPr lang="en-US" smtClean="0"/>
              <a:t>ENGL 201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ctr" fontAlgn="auto">
              <a:spcAft>
                <a:spcPts val="0"/>
              </a:spcAft>
              <a:defRPr/>
            </a:pPr>
            <a:r>
              <a:rPr lang="en-US" dirty="0" smtClean="0"/>
              <a:t>The Ant and the Grasshopper</a:t>
            </a:r>
            <a:br>
              <a:rPr lang="en-US" dirty="0" smtClean="0"/>
            </a:br>
            <a:r>
              <a:rPr lang="en-US" dirty="0" smtClean="0"/>
              <a:t>by Aesop</a:t>
            </a:r>
            <a:endParaRPr lang="en-US" dirty="0"/>
          </a:p>
        </p:txBody>
      </p:sp>
      <p:sp>
        <p:nvSpPr>
          <p:cNvPr id="8195" name="TextBox 2"/>
          <p:cNvSpPr txBox="1">
            <a:spLocks noChangeArrowheads="1"/>
          </p:cNvSpPr>
          <p:nvPr/>
        </p:nvSpPr>
        <p:spPr bwMode="auto">
          <a:xfrm>
            <a:off x="914400" y="2438400"/>
            <a:ext cx="6781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fontAlgn="base">
              <a:spcBef>
                <a:spcPct val="0"/>
              </a:spcBef>
              <a:spcAft>
                <a:spcPct val="0"/>
              </a:spcAft>
              <a:defRPr>
                <a:solidFill>
                  <a:schemeClr val="tx1"/>
                </a:solidFill>
                <a:latin typeface="Century Gothic" pitchFamily="34" charset="0"/>
              </a:defRPr>
            </a:lvl6pPr>
            <a:lvl7pPr marL="2971800" indent="-228600" fontAlgn="base">
              <a:spcBef>
                <a:spcPct val="0"/>
              </a:spcBef>
              <a:spcAft>
                <a:spcPct val="0"/>
              </a:spcAft>
              <a:defRPr>
                <a:solidFill>
                  <a:schemeClr val="tx1"/>
                </a:solidFill>
                <a:latin typeface="Century Gothic" pitchFamily="34" charset="0"/>
              </a:defRPr>
            </a:lvl7pPr>
            <a:lvl8pPr marL="3429000" indent="-228600" fontAlgn="base">
              <a:spcBef>
                <a:spcPct val="0"/>
              </a:spcBef>
              <a:spcAft>
                <a:spcPct val="0"/>
              </a:spcAft>
              <a:defRPr>
                <a:solidFill>
                  <a:schemeClr val="tx1"/>
                </a:solidFill>
                <a:latin typeface="Century Gothic" pitchFamily="34" charset="0"/>
              </a:defRPr>
            </a:lvl8pPr>
            <a:lvl9pPr marL="3886200" indent="-228600" fontAlgn="base">
              <a:spcBef>
                <a:spcPct val="0"/>
              </a:spcBef>
              <a:spcAft>
                <a:spcPct val="0"/>
              </a:spcAft>
              <a:defRPr>
                <a:solidFill>
                  <a:schemeClr val="tx1"/>
                </a:solidFill>
                <a:latin typeface="Century Gothic" pitchFamily="34" charset="0"/>
              </a:defRPr>
            </a:lvl9pPr>
          </a:lstStyle>
          <a:p>
            <a:r>
              <a:rPr lang="en-US" sz="2400" dirty="0"/>
              <a:t>One summer day a Grasshopper was hopping about, chirping and singing to its heart's content swinging on a stalk of wheat.   The sun was warm and bright, and around him were acres of grain, ripe and ready to eat.</a:t>
            </a:r>
          </a:p>
          <a:p>
            <a:endParaRPr lang="en-US" sz="2400" dirty="0"/>
          </a:p>
        </p:txBody>
      </p:sp>
      <p:sp>
        <p:nvSpPr>
          <p:cNvPr id="3" name="TextBox 2"/>
          <p:cNvSpPr txBox="1"/>
          <p:nvPr/>
        </p:nvSpPr>
        <p:spPr>
          <a:xfrm>
            <a:off x="5634747" y="1524000"/>
            <a:ext cx="312906" cy="369332"/>
          </a:xfrm>
          <a:prstGeom prst="rect">
            <a:avLst/>
          </a:prstGeom>
          <a:noFill/>
        </p:spPr>
        <p:txBody>
          <a:bodyPr wrap="none" rtlCol="0">
            <a:spAutoFit/>
          </a:bodyPr>
          <a:lstStyle/>
          <a:p>
            <a:r>
              <a:rPr lang="en-US" dirty="0" smtClean="0"/>
              <a:t>1</a:t>
            </a:r>
            <a:endParaRPr lang="en-US" dirty="0"/>
          </a:p>
        </p:txBody>
      </p:sp>
      <p:sp>
        <p:nvSpPr>
          <p:cNvPr id="5" name="TextBox 4"/>
          <p:cNvSpPr txBox="1"/>
          <p:nvPr/>
        </p:nvSpPr>
        <p:spPr>
          <a:xfrm>
            <a:off x="838201" y="5257800"/>
            <a:ext cx="7543800" cy="1200329"/>
          </a:xfrm>
          <a:prstGeom prst="rect">
            <a:avLst/>
          </a:prstGeom>
          <a:noFill/>
        </p:spPr>
        <p:txBody>
          <a:bodyPr wrap="square" rtlCol="0">
            <a:spAutoFit/>
          </a:bodyPr>
          <a:lstStyle/>
          <a:p>
            <a:r>
              <a:rPr lang="en-US" dirty="0" smtClean="0"/>
              <a:t>1 Source: </a:t>
            </a:r>
            <a:r>
              <a:rPr lang="en-US" i="1" dirty="0" err="1" smtClean="0"/>
              <a:t>Æsop</a:t>
            </a:r>
            <a:r>
              <a:rPr lang="en-US" i="1" dirty="0" smtClean="0"/>
              <a:t>. Fables</a:t>
            </a:r>
            <a:r>
              <a:rPr lang="en-US" dirty="0" smtClean="0"/>
              <a:t>, retold by Joseph Jacobs. Vol. XVII, Part 1. The Harvard Classics. New York: P.F. Collier &amp; Son, 1909–14. Bartleby.com, 2001. www.bartleby.com/17/1/. Accessed 3 June 2011.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685800" y="671513"/>
            <a:ext cx="77724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fontAlgn="base">
              <a:spcBef>
                <a:spcPct val="0"/>
              </a:spcBef>
              <a:spcAft>
                <a:spcPct val="0"/>
              </a:spcAft>
              <a:defRPr>
                <a:solidFill>
                  <a:schemeClr val="tx1"/>
                </a:solidFill>
                <a:latin typeface="Century Gothic" pitchFamily="34" charset="0"/>
              </a:defRPr>
            </a:lvl6pPr>
            <a:lvl7pPr marL="2971800" indent="-228600" fontAlgn="base">
              <a:spcBef>
                <a:spcPct val="0"/>
              </a:spcBef>
              <a:spcAft>
                <a:spcPct val="0"/>
              </a:spcAft>
              <a:defRPr>
                <a:solidFill>
                  <a:schemeClr val="tx1"/>
                </a:solidFill>
                <a:latin typeface="Century Gothic" pitchFamily="34" charset="0"/>
              </a:defRPr>
            </a:lvl7pPr>
            <a:lvl8pPr marL="3429000" indent="-228600" fontAlgn="base">
              <a:spcBef>
                <a:spcPct val="0"/>
              </a:spcBef>
              <a:spcAft>
                <a:spcPct val="0"/>
              </a:spcAft>
              <a:defRPr>
                <a:solidFill>
                  <a:schemeClr val="tx1"/>
                </a:solidFill>
                <a:latin typeface="Century Gothic" pitchFamily="34" charset="0"/>
              </a:defRPr>
            </a:lvl8pPr>
            <a:lvl9pPr marL="3886200" indent="-228600" fontAlgn="base">
              <a:spcBef>
                <a:spcPct val="0"/>
              </a:spcBef>
              <a:spcAft>
                <a:spcPct val="0"/>
              </a:spcAft>
              <a:defRPr>
                <a:solidFill>
                  <a:schemeClr val="tx1"/>
                </a:solidFill>
                <a:latin typeface="Century Gothic" pitchFamily="34" charset="0"/>
              </a:defRPr>
            </a:lvl9pPr>
          </a:lstStyle>
          <a:p>
            <a:r>
              <a:rPr lang="en-US" sz="2400" dirty="0"/>
              <a:t>An Ant passed by, bearing along with great toil an ear of corn he was taking to the nest.   She did not even stop to rest.</a:t>
            </a:r>
          </a:p>
          <a:p>
            <a:endParaRPr lang="en-US" sz="2400" dirty="0"/>
          </a:p>
          <a:p>
            <a:r>
              <a:rPr lang="en-US" sz="2400" dirty="0"/>
              <a:t>"Where are you going with such a heavy load?” </a:t>
            </a:r>
            <a:r>
              <a:rPr lang="en-US" sz="2400" dirty="0" smtClean="0"/>
              <a:t>said </a:t>
            </a:r>
            <a:r>
              <a:rPr lang="en-US" sz="2400" dirty="0"/>
              <a:t>the Grasshopper.</a:t>
            </a:r>
          </a:p>
          <a:p>
            <a:endParaRPr lang="en-US" sz="2400" dirty="0"/>
          </a:p>
          <a:p>
            <a:r>
              <a:rPr lang="en-US" sz="2400" dirty="0"/>
              <a:t>“Home,” she said. “I have a big family to feed.”</a:t>
            </a:r>
          </a:p>
          <a:p>
            <a:endParaRPr lang="en-US" sz="2400" dirty="0"/>
          </a:p>
          <a:p>
            <a:r>
              <a:rPr lang="en-US" sz="2400" dirty="0"/>
              <a:t>“What’s the big hurry?” he asked. “It’s too hot to work so hard. And besides, there’s plenty of grain right here. Come and chat with me," said the Grasshopper, "instead of toiling and moiling in that way." </a:t>
            </a:r>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533400" y="1997075"/>
            <a:ext cx="80772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t>“Harvest time is coming soon, and then all the grain will be gone,” the Ant said, running even faster.</a:t>
            </a:r>
          </a:p>
          <a:p>
            <a:endParaRPr lang="en-US" sz="2400"/>
          </a:p>
          <a:p>
            <a:r>
              <a:rPr lang="en-US" sz="2400"/>
              <a:t>She was right. When the winter came the Grasshopper had no food and found itself dying of hunger - while it saw the ants distributing every day corn and grain from the stores they had collected in the summer.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914400" y="1143000"/>
            <a:ext cx="7010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t>“Can you spare a few kernels for an old friend?” he asked her.</a:t>
            </a:r>
          </a:p>
          <a:p>
            <a:r>
              <a:rPr lang="en-US" sz="2400"/>
              <a:t>“No I cannot,” said the Ant. “This is our whole supply for winter.  But don’t worry you will have plenty to eat next summer.</a:t>
            </a:r>
          </a:p>
          <a:p>
            <a:r>
              <a:rPr lang="en-US" sz="2400"/>
              <a:t>	And she sent the Grasshopper away hungry</a:t>
            </a:r>
            <a:r>
              <a:rPr lang="en-US"/>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219200" y="762000"/>
            <a:ext cx="6637338" cy="1362075"/>
          </a:xfrm>
        </p:spPr>
        <p:txBody>
          <a:bodyPr/>
          <a:lstStyle/>
          <a:p>
            <a:r>
              <a:rPr lang="en-US" smtClean="0"/>
              <a:t>Reflect on the Story</a:t>
            </a:r>
          </a:p>
        </p:txBody>
      </p:sp>
      <p:sp>
        <p:nvSpPr>
          <p:cNvPr id="3" name="Text Placeholder 2"/>
          <p:cNvSpPr>
            <a:spLocks noGrp="1"/>
          </p:cNvSpPr>
          <p:nvPr>
            <p:ph type="body" idx="1"/>
          </p:nvPr>
        </p:nvSpPr>
        <p:spPr>
          <a:xfrm>
            <a:off x="1143000" y="2133600"/>
            <a:ext cx="6637338" cy="3352800"/>
          </a:xfrm>
        </p:spPr>
        <p:txBody>
          <a:bodyPr rtlCol="0">
            <a:noAutofit/>
          </a:bodyPr>
          <a:lstStyle/>
          <a:p>
            <a:pPr marL="342900" indent="-342900" fontAlgn="auto">
              <a:spcAft>
                <a:spcPts val="0"/>
              </a:spcAft>
              <a:buFont typeface="Arial" pitchFamily="34" charset="0"/>
              <a:buChar char="•"/>
              <a:defRPr/>
            </a:pPr>
            <a:r>
              <a:rPr lang="en-US" sz="2800" dirty="0" smtClean="0"/>
              <a:t>What does the story mean?</a:t>
            </a:r>
          </a:p>
          <a:p>
            <a:pPr marL="342900" indent="-342900" fontAlgn="auto">
              <a:spcAft>
                <a:spcPts val="0"/>
              </a:spcAft>
              <a:buFont typeface="Arial" pitchFamily="34" charset="0"/>
              <a:buChar char="•"/>
              <a:defRPr/>
            </a:pPr>
            <a:r>
              <a:rPr lang="en-US" sz="2800" dirty="0" smtClean="0"/>
              <a:t>Have you heard it before?</a:t>
            </a:r>
          </a:p>
          <a:p>
            <a:pPr marL="342900" indent="-342900" fontAlgn="auto">
              <a:spcAft>
                <a:spcPts val="0"/>
              </a:spcAft>
              <a:buFont typeface="Arial" pitchFamily="34" charset="0"/>
              <a:buChar char="•"/>
              <a:defRPr/>
            </a:pPr>
            <a:r>
              <a:rPr lang="en-US" sz="2800" dirty="0" smtClean="0"/>
              <a:t>What kind of story is it?</a:t>
            </a:r>
          </a:p>
          <a:p>
            <a:pPr marL="342900" indent="-342900" fontAlgn="auto">
              <a:spcAft>
                <a:spcPts val="0"/>
              </a:spcAft>
              <a:buFont typeface="Arial" pitchFamily="34" charset="0"/>
              <a:buChar char="•"/>
              <a:defRPr/>
            </a:pPr>
            <a:r>
              <a:rPr lang="en-US" sz="2800" dirty="0"/>
              <a:t>Is it good</a:t>
            </a:r>
            <a:r>
              <a:rPr lang="en-US" sz="2800" dirty="0" smtClean="0"/>
              <a:t>?  </a:t>
            </a:r>
          </a:p>
          <a:p>
            <a:pPr marL="342900" indent="-342900" fontAlgn="auto">
              <a:spcAft>
                <a:spcPts val="0"/>
              </a:spcAft>
              <a:buFont typeface="Arial" pitchFamily="34" charset="0"/>
              <a:buChar char="•"/>
              <a:defRPr/>
            </a:pPr>
            <a:r>
              <a:rPr lang="en-US" sz="2800" dirty="0" smtClean="0"/>
              <a:t>Is it useful? </a:t>
            </a:r>
          </a:p>
          <a:p>
            <a:pPr marL="342900" indent="-342900" fontAlgn="auto">
              <a:spcAft>
                <a:spcPts val="0"/>
              </a:spcAft>
              <a:buFont typeface="Arial" pitchFamily="34" charset="0"/>
              <a:buChar char="•"/>
              <a:defRPr/>
            </a:pPr>
            <a:r>
              <a:rPr lang="en-US" sz="2800" dirty="0" smtClean="0"/>
              <a:t>Who is the story made </a:t>
            </a:r>
            <a:r>
              <a:rPr lang="en-US" sz="2800" dirty="0" smtClean="0"/>
              <a:t>for (target audience)?</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43000" y="838200"/>
            <a:ext cx="6637337" cy="1362075"/>
          </a:xfrm>
        </p:spPr>
        <p:txBody>
          <a:bodyPr/>
          <a:lstStyle/>
          <a:p>
            <a:r>
              <a:rPr lang="en-US" dirty="0" smtClean="0"/>
              <a:t>Now: </a:t>
            </a:r>
            <a:r>
              <a:rPr lang="en-US" dirty="0" smtClean="0"/>
              <a:t>Compare that version to other versions…</a:t>
            </a:r>
            <a:endParaRPr lang="en-US" dirty="0" smtClean="0"/>
          </a:p>
        </p:txBody>
      </p:sp>
      <p:sp>
        <p:nvSpPr>
          <p:cNvPr id="3" name="Text Placeholder 2"/>
          <p:cNvSpPr>
            <a:spLocks noGrp="1"/>
          </p:cNvSpPr>
          <p:nvPr>
            <p:ph type="body" idx="1"/>
          </p:nvPr>
        </p:nvSpPr>
        <p:spPr>
          <a:xfrm>
            <a:off x="838200" y="2743200"/>
            <a:ext cx="6637337" cy="3124200"/>
          </a:xfrm>
        </p:spPr>
        <p:txBody>
          <a:bodyPr rtlCol="0">
            <a:normAutofit/>
          </a:bodyPr>
          <a:lstStyle/>
          <a:p>
            <a:pPr fontAlgn="auto">
              <a:spcAft>
                <a:spcPts val="0"/>
              </a:spcAft>
              <a:defRPr/>
            </a:pPr>
            <a:r>
              <a:rPr lang="en-US" dirty="0" smtClean="0"/>
              <a:t>Links:  </a:t>
            </a:r>
          </a:p>
          <a:p>
            <a:pPr fontAlgn="auto">
              <a:spcAft>
                <a:spcPts val="0"/>
              </a:spcAft>
              <a:defRPr/>
            </a:pPr>
            <a:r>
              <a:rPr lang="en-US" dirty="0" smtClean="0"/>
              <a:t>“The Ant &amp; the Grasshopper” by Matt Barry. Promise </a:t>
            </a:r>
            <a:r>
              <a:rPr lang="en-US" smtClean="0"/>
              <a:t>4 All.com (2010)</a:t>
            </a:r>
            <a:endParaRPr lang="en-US" dirty="0" smtClean="0"/>
          </a:p>
          <a:p>
            <a:pPr fontAlgn="auto">
              <a:spcAft>
                <a:spcPts val="0"/>
              </a:spcAft>
              <a:defRPr/>
            </a:pPr>
            <a:r>
              <a:rPr lang="en-US" dirty="0" smtClean="0">
                <a:hlinkClick r:id="rId2"/>
              </a:rPr>
              <a:t>http</a:t>
            </a:r>
            <a:r>
              <a:rPr lang="en-US" dirty="0">
                <a:hlinkClick r:id="rId2"/>
              </a:rPr>
              <a:t>://</a:t>
            </a:r>
            <a:r>
              <a:rPr lang="en-US" dirty="0" smtClean="0">
                <a:hlinkClick r:id="rId2"/>
              </a:rPr>
              <a:t>www.youtube.com/watch?v=ATuBscFxi9U</a:t>
            </a:r>
            <a:r>
              <a:rPr lang="en-US" dirty="0" smtClean="0"/>
              <a:t> </a:t>
            </a:r>
            <a:endParaRPr lang="en-US" dirty="0" smtClean="0"/>
          </a:p>
          <a:p>
            <a:pPr fontAlgn="auto">
              <a:spcAft>
                <a:spcPts val="0"/>
              </a:spcAft>
              <a:defRPr/>
            </a:pPr>
            <a:endParaRPr lang="en-US" dirty="0"/>
          </a:p>
          <a:p>
            <a:pPr fontAlgn="auto">
              <a:spcAft>
                <a:spcPts val="0"/>
              </a:spcAft>
              <a:defRPr/>
            </a:pPr>
            <a:r>
              <a:rPr lang="en-US" dirty="0" smtClean="0"/>
              <a:t>“The Grasshopper and the Ants” Walt Disney Silly Symphony Series (1934)</a:t>
            </a:r>
          </a:p>
          <a:p>
            <a:pPr fontAlgn="auto">
              <a:spcAft>
                <a:spcPts val="0"/>
              </a:spcAft>
              <a:defRPr/>
            </a:pPr>
            <a:r>
              <a:rPr lang="en-US" dirty="0">
                <a:hlinkClick r:id="rId3"/>
              </a:rPr>
              <a:t>http://</a:t>
            </a:r>
            <a:r>
              <a:rPr lang="en-US" dirty="0" smtClean="0">
                <a:hlinkClick r:id="rId3"/>
              </a:rPr>
              <a:t>youtu.be/wM1DgihKHVI</a:t>
            </a:r>
            <a:r>
              <a:rPr lang="en-US" dirty="0" smtClean="0"/>
              <a:t> </a:t>
            </a:r>
            <a:endParaRPr lang="en-US" dirty="0"/>
          </a:p>
          <a:p>
            <a:pPr fontAlgn="auto">
              <a:spcAft>
                <a:spcPts val="0"/>
              </a:spcAft>
              <a:defRPr/>
            </a:pPr>
            <a:endParaRPr lang="en-US" dirty="0" smtClean="0"/>
          </a:p>
          <a:p>
            <a:pPr fontAlgn="auto">
              <a:spcAft>
                <a:spcPts val="0"/>
              </a:spcAft>
              <a:defRPr/>
            </a:pP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512</TotalTime>
  <Words>412</Words>
  <Application>Microsoft Office PowerPoint</Application>
  <PresentationFormat>On-screen Show (4:3)</PresentationFormat>
  <Paragraphs>34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Century Gothic</vt:lpstr>
      <vt:lpstr>Arial</vt:lpstr>
      <vt:lpstr>Wingdings 2</vt:lpstr>
      <vt:lpstr>Calibri</vt:lpstr>
      <vt:lpstr>Austin</vt:lpstr>
      <vt:lpstr>Introduction to Literature: “The Ant &amp; the Grasshopper”</vt:lpstr>
      <vt:lpstr>The Ant and the Grasshopper by Aesop</vt:lpstr>
      <vt:lpstr>PowerPoint Presentation</vt:lpstr>
      <vt:lpstr>PowerPoint Presentation</vt:lpstr>
      <vt:lpstr>PowerPoint Presentation</vt:lpstr>
      <vt:lpstr>Reflect on the Story</vt:lpstr>
      <vt:lpstr>Now: Compare that version to other versions…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Fiction – Introduction to Literature</dc:title>
  <dc:creator>Sally Everson</dc:creator>
  <cp:lastModifiedBy>Sally Everson</cp:lastModifiedBy>
  <cp:revision>16</cp:revision>
  <dcterms:created xsi:type="dcterms:W3CDTF">2011-06-03T10:09:00Z</dcterms:created>
  <dcterms:modified xsi:type="dcterms:W3CDTF">2012-02-09T02:29:18Z</dcterms:modified>
</cp:coreProperties>
</file>